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Josefin Slab" pitchFamily="2" charset="0"/>
      <p:regular r:id="rId29"/>
      <p:bold r:id="rId30"/>
    </p:embeddedFont>
    <p:embeddedFont>
      <p:font typeface="Josefin Slab Bold" charset="0"/>
      <p:regular r:id="rId31"/>
    </p:embeddedFont>
    <p:embeddedFont>
      <p:font typeface="Josefin Slab Italics" panose="020B0604020202020204" charset="0"/>
      <p:regular r:id="rId32"/>
    </p:embeddedFont>
    <p:embeddedFont>
      <p:font typeface="Raleway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niquegomesmktgb\Downloads\Quest_GUARNAE%20MN_TAB_FIG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Fabio\Downloads\Quest_GUARNAE%20MN_TAB_FIG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explosion val="1"/>
          <c:dPt>
            <c:idx val="0"/>
            <c:bubble3D val="0"/>
            <c:spPr>
              <a:solidFill>
                <a:srgbClr val="1F4C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E1-40DB-B59F-59E3671D18D6}"/>
              </c:ext>
            </c:extLst>
          </c:dPt>
          <c:dPt>
            <c:idx val="1"/>
            <c:bubble3D val="0"/>
            <c:spPr>
              <a:solidFill>
                <a:srgbClr val="F23D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E1-40DB-B59F-59E3671D18D6}"/>
              </c:ext>
            </c:extLst>
          </c:dPt>
          <c:dLbls>
            <c:dLbl>
              <c:idx val="0"/>
              <c:layout>
                <c:manualLayout>
                  <c:x val="6.1111111111111012E-2"/>
                  <c:y val="0.1064814814814814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1F4CA6"/>
                        </a:solidFill>
                        <a:latin typeface="Josefin Slab" pitchFamily="2" charset="0"/>
                        <a:ea typeface="+mn-ea"/>
                        <a:cs typeface="+mn-cs"/>
                      </a:defRPr>
                    </a:pPr>
                    <a:r>
                      <a:rPr lang="en-US" sz="2800" b="1">
                        <a:solidFill>
                          <a:srgbClr val="1F4CA6"/>
                        </a:solidFill>
                        <a:latin typeface="Josefin Slab" pitchFamily="2" charset="0"/>
                      </a:rPr>
                      <a:t>Não</a:t>
                    </a:r>
                  </a:p>
                  <a:p>
                    <a:pPr>
                      <a:defRPr sz="2800" b="1">
                        <a:solidFill>
                          <a:srgbClr val="1F4CA6"/>
                        </a:solidFill>
                        <a:latin typeface="Josefin Slab" pitchFamily="2" charset="0"/>
                      </a:defRPr>
                    </a:pPr>
                    <a:fld id="{127ED47D-FED5-4884-873D-B27569E34973}" type="VALUE">
                      <a:rPr lang="en-US" sz="2800" b="1">
                        <a:solidFill>
                          <a:srgbClr val="1F4CA6"/>
                        </a:solidFill>
                        <a:latin typeface="Josefin Slab" pitchFamily="2" charset="0"/>
                      </a:rPr>
                      <a:pPr>
                        <a:defRPr sz="2800" b="1">
                          <a:solidFill>
                            <a:srgbClr val="1F4CA6"/>
                          </a:solidFill>
                          <a:latin typeface="Josefin Slab" pitchFamily="2" charset="0"/>
                        </a:defRPr>
                      </a:pPr>
                      <a:t>[VALOR]</a:t>
                    </a:fld>
                    <a:r>
                      <a:rPr lang="en-US" sz="2800" b="1">
                        <a:solidFill>
                          <a:srgbClr val="1F4CA6"/>
                        </a:solidFill>
                        <a:latin typeface="Josefin Slab" pitchFamily="2" charset="0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1F4CA6"/>
                      </a:solidFill>
                      <a:latin typeface="Josefin Slab" pitchFamily="2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AE1-40DB-B59F-59E3671D18D6}"/>
                </c:ext>
              </c:extLst>
            </c:dLbl>
            <c:dLbl>
              <c:idx val="1"/>
              <c:layout>
                <c:manualLayout>
                  <c:x val="-0.11944444444444446"/>
                  <c:y val="-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Sim</a:t>
                    </a:r>
                    <a:br>
                      <a:rPr lang="en-US"/>
                    </a:br>
                    <a:fld id="{AF0C1635-294E-495A-9B40-AAF1A12743A0}" type="VALUE">
                      <a:rPr lang="en-US"/>
                      <a:pPr/>
                      <a:t>[VALOR]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AE1-40DB-B59F-59E3671D18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rgbClr val="F23D5E"/>
                    </a:solidFill>
                    <a:latin typeface="Josefin Slab" pitchFamily="2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FIG!$B$4:$B$5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FIG!$D$4:$D$5</c:f>
              <c:numCache>
                <c:formatCode>0.00</c:formatCode>
                <c:ptCount val="2"/>
                <c:pt idx="0">
                  <c:v>59.905660377358487</c:v>
                </c:pt>
                <c:pt idx="1">
                  <c:v>40.094339622641506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E1-40DB-B59F-59E3671D1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0762762844542416"/>
          <c:y val="2.1310252565391357E-2"/>
          <c:w val="0.55251658512688728"/>
          <c:h val="0.8221756288202479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1F4CA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Josefin Slab Bold" panose="020B060402020202020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FIG!$F$75:$F$78</c:f>
              <c:strCache>
                <c:ptCount val="4"/>
                <c:pt idx="0">
                  <c:v>Militar da Marinha</c:v>
                </c:pt>
                <c:pt idx="1">
                  <c:v>Policial Militar/Bombeiro Militar</c:v>
                </c:pt>
                <c:pt idx="2">
                  <c:v>Militar do Exército</c:v>
                </c:pt>
                <c:pt idx="3">
                  <c:v>Militar da Força Aérea Brasileira</c:v>
                </c:pt>
              </c:strCache>
            </c:strRef>
          </c:cat>
          <c:val>
            <c:numRef>
              <c:f>FIG!$H$75:$H$78</c:f>
              <c:numCache>
                <c:formatCode>0.00</c:formatCode>
                <c:ptCount val="4"/>
                <c:pt idx="0">
                  <c:v>10.526315789473685</c:v>
                </c:pt>
                <c:pt idx="1">
                  <c:v>10.526315789473685</c:v>
                </c:pt>
                <c:pt idx="2">
                  <c:v>15.789473684210526</c:v>
                </c:pt>
                <c:pt idx="3">
                  <c:v>63.157894736842103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87-4F2F-BE52-B9F7CD13E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axId val="1598398288"/>
        <c:axId val="1598398768"/>
      </c:barChart>
      <c:catAx>
        <c:axId val="1598398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osefin Slab Bold" panose="020B0604020202020204" charset="0"/>
                    <a:ea typeface="+mn-ea"/>
                    <a:cs typeface="+mn-cs"/>
                  </a:defRPr>
                </a:pPr>
                <a:r>
                  <a:rPr lang="pt-BR"/>
                  <a:t>Vínculo Militar</a:t>
                </a:r>
              </a:p>
            </c:rich>
          </c:tx>
          <c:layout>
            <c:manualLayout>
              <c:xMode val="edge"/>
              <c:yMode val="edge"/>
              <c:x val="5.3574016702926421E-3"/>
              <c:y val="0.2661780206939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osefin Slab Bold" panose="020B0604020202020204" charset="0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Josefin Slab Bold" panose="020B0604020202020204" charset="0"/>
                <a:ea typeface="+mn-ea"/>
                <a:cs typeface="+mn-cs"/>
              </a:defRPr>
            </a:pPr>
            <a:endParaRPr lang="pt-BR"/>
          </a:p>
        </c:txPr>
        <c:crossAx val="1598398768"/>
        <c:crosses val="autoZero"/>
        <c:auto val="1"/>
        <c:lblAlgn val="ctr"/>
        <c:lblOffset val="100"/>
        <c:noMultiLvlLbl val="0"/>
      </c:catAx>
      <c:valAx>
        <c:axId val="1598398768"/>
        <c:scaling>
          <c:orientation val="minMax"/>
          <c:max val="7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Josefin Slab Bold" panose="020B0604020202020204" charset="0"/>
                    <a:ea typeface="+mn-ea"/>
                    <a:cs typeface="+mn-cs"/>
                  </a:defRPr>
                </a:pPr>
                <a:r>
                  <a:rPr lang="pt-BR"/>
                  <a:t>Percentual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Josefin Slab Bold" panose="020B0604020202020204" charset="0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Josefin Slab Bold" panose="020B0604020202020204" charset="0"/>
                <a:ea typeface="+mn-ea"/>
                <a:cs typeface="+mn-cs"/>
              </a:defRPr>
            </a:pPr>
            <a:endParaRPr lang="pt-BR"/>
          </a:p>
        </c:txPr>
        <c:crossAx val="1598398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2400">
          <a:latin typeface="Josefin Slab Bold" panose="020B0604020202020204" charset="0"/>
        </a:defRPr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73926"/>
            <a:ext cx="4493174" cy="5140864"/>
          </a:xfrm>
          <a:custGeom>
            <a:avLst/>
            <a:gdLst/>
            <a:ahLst/>
            <a:cxnLst/>
            <a:rect l="l" t="t" r="r" b="b"/>
            <a:pathLst>
              <a:path w="8283638" h="5140864">
                <a:moveTo>
                  <a:pt x="0" y="0"/>
                </a:moveTo>
                <a:lnTo>
                  <a:pt x="8283637" y="0"/>
                </a:lnTo>
                <a:lnTo>
                  <a:pt x="8283637" y="5140864"/>
                </a:lnTo>
                <a:lnTo>
                  <a:pt x="0" y="5140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360"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74575" y="6272621"/>
            <a:ext cx="6055977" cy="3575380"/>
          </a:xfrm>
          <a:custGeom>
            <a:avLst/>
            <a:gdLst/>
            <a:ahLst/>
            <a:cxnLst/>
            <a:rect l="l" t="t" r="r" b="b"/>
            <a:pathLst>
              <a:path w="6055977" h="3575380">
                <a:moveTo>
                  <a:pt x="0" y="0"/>
                </a:moveTo>
                <a:lnTo>
                  <a:pt x="6055977" y="0"/>
                </a:lnTo>
                <a:lnTo>
                  <a:pt x="6055977" y="3575380"/>
                </a:lnTo>
                <a:lnTo>
                  <a:pt x="0" y="3575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87" t="-5199" r="-2455" b="-722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788599" y="172410"/>
            <a:ext cx="1193428" cy="1473518"/>
          </a:xfrm>
          <a:custGeom>
            <a:avLst/>
            <a:gdLst/>
            <a:ahLst/>
            <a:cxnLst/>
            <a:rect l="l" t="t" r="r" b="b"/>
            <a:pathLst>
              <a:path w="1193428" h="1473518">
                <a:moveTo>
                  <a:pt x="0" y="0"/>
                </a:moveTo>
                <a:lnTo>
                  <a:pt x="1193428" y="0"/>
                </a:lnTo>
                <a:lnTo>
                  <a:pt x="1193428" y="1473518"/>
                </a:lnTo>
                <a:lnTo>
                  <a:pt x="0" y="1473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66204" y="1892041"/>
            <a:ext cx="14128697" cy="599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1"/>
              </a:lnSpc>
              <a:spcBef>
                <a:spcPct val="0"/>
              </a:spcBef>
            </a:pPr>
            <a:r>
              <a:rPr lang="en-US" sz="3799" b="1" spc="-79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Comissão</a:t>
            </a:r>
            <a:r>
              <a:rPr lang="en-US" sz="3799" b="1" spc="-79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799" b="1" spc="-79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Itinerante</a:t>
            </a:r>
            <a:r>
              <a:rPr lang="en-US" sz="3799" b="1" spc="-79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de </a:t>
            </a:r>
            <a:r>
              <a:rPr lang="en-US" sz="3799" b="1" spc="-79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Prevenção</a:t>
            </a:r>
            <a:r>
              <a:rPr lang="en-US" sz="3799" b="1" spc="-79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799" b="1" spc="-79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ao</a:t>
            </a:r>
            <a:r>
              <a:rPr lang="en-US" sz="3799" b="1" spc="-79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799" b="1" spc="-79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Assédio</a:t>
            </a:r>
            <a:r>
              <a:rPr lang="en-US" sz="3799" b="1" spc="-79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e à </a:t>
            </a:r>
            <a:r>
              <a:rPr lang="en-US" sz="3799" b="1" spc="-79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Violência</a:t>
            </a:r>
            <a:r>
              <a:rPr lang="en-US" sz="3799" b="1" spc="-79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799" b="1" spc="-79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Doméstica</a:t>
            </a:r>
            <a:endParaRPr lang="en-US" sz="3799" b="1" spc="-79" dirty="0">
              <a:solidFill>
                <a:srgbClr val="F34747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71689" y="526301"/>
            <a:ext cx="6117729" cy="136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0"/>
              </a:lnSpc>
            </a:pPr>
            <a:r>
              <a:rPr lang="en-US" sz="8653" b="1" spc="2596">
                <a:solidFill>
                  <a:srgbClr val="1D4D9C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CIPAVD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1566" y="3646033"/>
            <a:ext cx="15455713" cy="272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0"/>
              </a:lnSpc>
            </a:pPr>
            <a:r>
              <a:rPr lang="en-US" sz="8653" spc="406" dirty="0">
                <a:solidFill>
                  <a:srgbClr val="1D4D9C"/>
                </a:solidFill>
                <a:latin typeface="Josefin Slab"/>
                <a:ea typeface="Josefin Slab"/>
                <a:cs typeface="Josefin Slab"/>
                <a:sym typeface="Josefin Slab"/>
              </a:rPr>
              <a:t>Debriefing da </a:t>
            </a:r>
            <a:r>
              <a:rPr lang="en-US" sz="8653" spc="406" dirty="0" err="1">
                <a:solidFill>
                  <a:srgbClr val="1D4D9C"/>
                </a:solidFill>
                <a:latin typeface="Josefin Slab"/>
                <a:ea typeface="Josefin Slab"/>
                <a:cs typeface="Josefin Slab"/>
                <a:sym typeface="Josefin Slab"/>
              </a:rPr>
              <a:t>Missão</a:t>
            </a:r>
            <a:r>
              <a:rPr lang="en-US" sz="8653" spc="406" dirty="0">
                <a:solidFill>
                  <a:srgbClr val="1D4D9C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8653" spc="406" dirty="0" err="1">
                <a:solidFill>
                  <a:srgbClr val="1D4D9C"/>
                </a:solidFill>
                <a:latin typeface="Josefin Slab"/>
                <a:ea typeface="Josefin Slab"/>
                <a:cs typeface="Josefin Slab"/>
                <a:sym typeface="Josefin Slab"/>
              </a:rPr>
              <a:t>em</a:t>
            </a:r>
            <a:r>
              <a:rPr lang="en-US" sz="8653" spc="406" dirty="0">
                <a:solidFill>
                  <a:srgbClr val="1D4D9C"/>
                </a:solidFill>
                <a:latin typeface="Josefin Slab"/>
                <a:ea typeface="Josefin Slab"/>
                <a:cs typeface="Josefin Slab"/>
                <a:sym typeface="Josefin Slab"/>
              </a:rPr>
              <a:t> Manaus - 2025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111" y="258106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88103" y="368538"/>
            <a:ext cx="1397204" cy="884507"/>
          </a:xfrm>
          <a:custGeom>
            <a:avLst/>
            <a:gdLst/>
            <a:ahLst/>
            <a:cxnLst/>
            <a:rect l="l" t="t" r="r" b="b"/>
            <a:pathLst>
              <a:path w="1397204" h="884507">
                <a:moveTo>
                  <a:pt x="0" y="0"/>
                </a:moveTo>
                <a:lnTo>
                  <a:pt x="1397203" y="0"/>
                </a:lnTo>
                <a:lnTo>
                  <a:pt x="1397203" y="884508"/>
                </a:lnTo>
                <a:lnTo>
                  <a:pt x="0" y="88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87" t="-4848" r="-2455"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535375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1943777" y="433004"/>
            <a:ext cx="6165354" cy="755576"/>
            <a:chOff x="0" y="0"/>
            <a:chExt cx="8220473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01667" y="1491171"/>
            <a:ext cx="7856172" cy="103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8396" b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ROTEIRO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7329" y="3240297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40369" y="3240297"/>
            <a:ext cx="3825169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Projeto-Piloto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4486" y="4387728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4486" y="5535159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b="1" spc="-11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4486" y="6678795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40369" y="4387728"/>
            <a:ext cx="6403408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Atividades realizadas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28049" y="5428002"/>
            <a:ext cx="4949132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b="1" spc="-11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Dados Estatísticos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28049" y="6678795"/>
            <a:ext cx="539423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Proposta de Projeto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111" y="258106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88103" y="368538"/>
            <a:ext cx="1397204" cy="884507"/>
          </a:xfrm>
          <a:custGeom>
            <a:avLst/>
            <a:gdLst/>
            <a:ahLst/>
            <a:cxnLst/>
            <a:rect l="l" t="t" r="r" b="b"/>
            <a:pathLst>
              <a:path w="1397204" h="884507">
                <a:moveTo>
                  <a:pt x="0" y="0"/>
                </a:moveTo>
                <a:lnTo>
                  <a:pt x="1397203" y="0"/>
                </a:lnTo>
                <a:lnTo>
                  <a:pt x="1397203" y="884508"/>
                </a:lnTo>
                <a:lnTo>
                  <a:pt x="0" y="88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87" t="-4848" r="-2455"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535375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0" y="0"/>
            <a:ext cx="6262211" cy="10287000"/>
          </a:xfrm>
          <a:custGeom>
            <a:avLst/>
            <a:gdLst/>
            <a:ahLst/>
            <a:cxnLst/>
            <a:rect l="l" t="t" r="r" b="b"/>
            <a:pathLst>
              <a:path w="6262211" h="10287000">
                <a:moveTo>
                  <a:pt x="0" y="0"/>
                </a:moveTo>
                <a:lnTo>
                  <a:pt x="6262211" y="0"/>
                </a:lnTo>
                <a:lnTo>
                  <a:pt x="62622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965602"/>
            <a:ext cx="9418105" cy="5391865"/>
          </a:xfrm>
          <a:custGeom>
            <a:avLst/>
            <a:gdLst/>
            <a:ahLst/>
            <a:cxnLst/>
            <a:rect l="l" t="t" r="r" b="b"/>
            <a:pathLst>
              <a:path w="9418105" h="5391865">
                <a:moveTo>
                  <a:pt x="0" y="0"/>
                </a:moveTo>
                <a:lnTo>
                  <a:pt x="9418105" y="0"/>
                </a:lnTo>
                <a:lnTo>
                  <a:pt x="9418105" y="5391865"/>
                </a:lnTo>
                <a:lnTo>
                  <a:pt x="0" y="539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943777" y="433004"/>
            <a:ext cx="6165354" cy="755576"/>
            <a:chOff x="0" y="0"/>
            <a:chExt cx="8220473" cy="1007434"/>
          </a:xfrm>
        </p:grpSpPr>
        <p:sp>
          <p:nvSpPr>
            <p:cNvPr id="9" name="TextBox 9"/>
            <p:cNvSpPr txBox="1"/>
            <p:nvPr/>
          </p:nvSpPr>
          <p:spPr>
            <a:xfrm>
              <a:off x="6350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49466" y="1512188"/>
            <a:ext cx="7159666" cy="887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9"/>
              </a:lnSpc>
            </a:pPr>
            <a:r>
              <a:rPr lang="en-US" sz="3999" b="1" spc="-83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VIOLÊNCIA DOMÉSTICA NO ÂMBITO DA FAB</a:t>
            </a:r>
          </a:p>
          <a:p>
            <a:pPr algn="ctr">
              <a:lnSpc>
                <a:spcPts val="3223"/>
              </a:lnSpc>
            </a:pPr>
            <a:endParaRPr lang="en-US" sz="3999" b="1" spc="-83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l">
              <a:lnSpc>
                <a:spcPts val="3844"/>
              </a:lnSpc>
            </a:pPr>
            <a:r>
              <a:rPr lang="en-US" sz="3100" b="1" spc="-6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PERÍODO</a:t>
            </a:r>
          </a:p>
          <a:p>
            <a:pPr algn="l">
              <a:lnSpc>
                <a:spcPts val="3844"/>
              </a:lnSpc>
            </a:pPr>
            <a:r>
              <a:rPr lang="en-US" sz="3100" b="1" spc="-6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24 e 25 de novembro de 2025</a:t>
            </a:r>
          </a:p>
          <a:p>
            <a:pPr algn="l">
              <a:lnSpc>
                <a:spcPts val="3844"/>
              </a:lnSpc>
            </a:pPr>
            <a:r>
              <a:rPr lang="en-US" sz="3100" b="1" spc="-6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3 aplicações (17 Organizações Militares)</a:t>
            </a:r>
          </a:p>
          <a:p>
            <a:pPr algn="l">
              <a:lnSpc>
                <a:spcPts val="3844"/>
              </a:lnSpc>
            </a:pPr>
            <a:endParaRPr lang="en-US" sz="3100" b="1" spc="-65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l">
              <a:lnSpc>
                <a:spcPts val="3844"/>
              </a:lnSpc>
            </a:pPr>
            <a:r>
              <a:rPr lang="en-US" sz="3100" b="1" spc="-6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QUESTIONÁRIO ESTRUTURADO</a:t>
            </a:r>
          </a:p>
          <a:p>
            <a:pPr algn="l">
              <a:lnSpc>
                <a:spcPts val="3844"/>
              </a:lnSpc>
            </a:pPr>
            <a:r>
              <a:rPr lang="en-US" sz="3100" b="1" spc="-6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Questões fechadas e abertas</a:t>
            </a:r>
          </a:p>
          <a:p>
            <a:pPr algn="l">
              <a:lnSpc>
                <a:spcPts val="3844"/>
              </a:lnSpc>
            </a:pPr>
            <a:endParaRPr lang="en-US" sz="3100" b="1" spc="-65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l">
              <a:lnSpc>
                <a:spcPts val="3844"/>
              </a:lnSpc>
            </a:pPr>
            <a:r>
              <a:rPr lang="en-US" sz="3100" b="1" spc="-6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Bloco 1 – Perfil Sociodemográfico;</a:t>
            </a:r>
          </a:p>
          <a:p>
            <a:pPr algn="l">
              <a:lnSpc>
                <a:spcPts val="3844"/>
              </a:lnSpc>
            </a:pPr>
            <a:r>
              <a:rPr lang="en-US" sz="3100" b="1" spc="-6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Bloco 2 – Violência;</a:t>
            </a:r>
          </a:p>
          <a:p>
            <a:pPr algn="l">
              <a:lnSpc>
                <a:spcPts val="3844"/>
              </a:lnSpc>
            </a:pPr>
            <a:r>
              <a:rPr lang="en-US" sz="3100" b="1" spc="-6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Bloco 3 – Impacto, denúncia e acolhimento.</a:t>
            </a:r>
          </a:p>
          <a:p>
            <a:pPr algn="l">
              <a:lnSpc>
                <a:spcPts val="3844"/>
              </a:lnSpc>
            </a:pPr>
            <a:endParaRPr lang="en-US" sz="3100" b="1" spc="-65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l">
              <a:lnSpc>
                <a:spcPts val="3844"/>
              </a:lnSpc>
            </a:pPr>
            <a:r>
              <a:rPr lang="en-US" sz="3100" b="1" spc="-6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 pesquisa apresenta erro amostral de</a:t>
            </a:r>
          </a:p>
          <a:p>
            <a:pPr algn="l">
              <a:lnSpc>
                <a:spcPts val="3844"/>
              </a:lnSpc>
            </a:pPr>
            <a:r>
              <a:rPr lang="en-US" sz="3100" b="1" spc="-6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aproximadamente 5,7%, com nível de</a:t>
            </a:r>
          </a:p>
          <a:p>
            <a:pPr algn="l">
              <a:lnSpc>
                <a:spcPts val="3844"/>
              </a:lnSpc>
            </a:pPr>
            <a:r>
              <a:rPr lang="en-US" sz="3100" b="1" spc="-6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confiança estimado em 95%.</a:t>
            </a:r>
          </a:p>
          <a:p>
            <a:pPr algn="ctr">
              <a:lnSpc>
                <a:spcPts val="3223"/>
              </a:lnSpc>
              <a:spcBef>
                <a:spcPct val="0"/>
              </a:spcBef>
            </a:pPr>
            <a:endParaRPr lang="en-US" sz="3100" b="1" spc="-65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8977" y="1134363"/>
            <a:ext cx="4066580" cy="5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2"/>
              </a:lnSpc>
              <a:spcBef>
                <a:spcPct val="0"/>
              </a:spcBef>
            </a:pPr>
            <a:r>
              <a:rPr lang="en-US" sz="3800" b="1" spc="326">
                <a:solidFill>
                  <a:srgbClr val="FFFFFF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METODOLOGIA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9" name="TextBox 9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66525" y="1458877"/>
            <a:ext cx="17821475" cy="100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7"/>
              </a:lnSpc>
              <a:spcBef>
                <a:spcPct val="0"/>
              </a:spcBef>
            </a:pP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Figura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1. Percentual de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mulheres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que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sofreram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violência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doméstica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ao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longo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da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vida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, Pesquisa “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Violência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Doméstica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no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Âmbito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da FAB”,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realizada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em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24 e 25 de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novembro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na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199" b="1" spc="-67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Guarnição</a:t>
            </a:r>
            <a:r>
              <a:rPr lang="en-US" sz="3199" b="1" spc="-67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de Manaus.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B1F43697-056C-274B-B124-6BE9FD6F39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4889999"/>
              </p:ext>
            </p:extLst>
          </p:nvPr>
        </p:nvGraphicFramePr>
        <p:xfrm>
          <a:off x="4554150" y="2820778"/>
          <a:ext cx="8686800" cy="673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697318" y="2640985"/>
            <a:ext cx="12422768" cy="6832523"/>
          </a:xfrm>
          <a:custGeom>
            <a:avLst/>
            <a:gdLst/>
            <a:ahLst/>
            <a:cxnLst/>
            <a:rect l="l" t="t" r="r" b="b"/>
            <a:pathLst>
              <a:path w="12422768" h="6832523">
                <a:moveTo>
                  <a:pt x="0" y="0"/>
                </a:moveTo>
                <a:lnTo>
                  <a:pt x="12422768" y="0"/>
                </a:lnTo>
                <a:lnTo>
                  <a:pt x="12422768" y="6832523"/>
                </a:lnTo>
                <a:lnTo>
                  <a:pt x="0" y="6832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7654" y="1510177"/>
            <a:ext cx="17826091" cy="100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67"/>
              </a:lnSpc>
              <a:spcBef>
                <a:spcPct val="0"/>
              </a:spcBef>
            </a:pPr>
            <a:r>
              <a:rPr lang="en-US" sz="3199" b="1" u="none" strike="noStrike" spc="-67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Figura 2. Percentual de mulheres que sofreram violência doméstica nos últimos 12 meses, Pesquisa “Violência Doméstica no Âmbito da FAB”, realizada em 24 e 25 de novembro na Guarnição de Manaus.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3048000" y="2725505"/>
            <a:ext cx="12606388" cy="7185641"/>
          </a:xfrm>
          <a:custGeom>
            <a:avLst/>
            <a:gdLst/>
            <a:ahLst/>
            <a:cxnLst/>
            <a:rect l="l" t="t" r="r" b="b"/>
            <a:pathLst>
              <a:path w="12606388" h="7185641">
                <a:moveTo>
                  <a:pt x="0" y="0"/>
                </a:moveTo>
                <a:lnTo>
                  <a:pt x="12606389" y="0"/>
                </a:lnTo>
                <a:lnTo>
                  <a:pt x="12606389" y="7185641"/>
                </a:lnTo>
                <a:lnTo>
                  <a:pt x="0" y="7185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59619" y="1348348"/>
            <a:ext cx="17652397" cy="149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67"/>
              </a:lnSpc>
              <a:spcBef>
                <a:spcPct val="0"/>
              </a:spcBef>
            </a:pPr>
            <a:r>
              <a:rPr lang="en-US" sz="3199" b="1" u="none" strike="noStrike" spc="-67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Figura 3. Percentual dos tipos de violência sofrida, Pesquisa “Violência Doméstica no Âmbito da FAB”, realizada em 24 e 25 de novembro na Guarnição de Manaus.</a:t>
            </a:r>
          </a:p>
          <a:p>
            <a:pPr marL="0" lvl="0" indent="0" algn="just">
              <a:lnSpc>
                <a:spcPts val="3967"/>
              </a:lnSpc>
              <a:spcBef>
                <a:spcPct val="0"/>
              </a:spcBef>
            </a:pPr>
            <a:endParaRPr lang="en-US" sz="3199" b="1" u="none" strike="noStrike" spc="-67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212963" y="2804041"/>
            <a:ext cx="15909426" cy="7298449"/>
          </a:xfrm>
          <a:custGeom>
            <a:avLst/>
            <a:gdLst/>
            <a:ahLst/>
            <a:cxnLst/>
            <a:rect l="l" t="t" r="r" b="b"/>
            <a:pathLst>
              <a:path w="15909426" h="7298449">
                <a:moveTo>
                  <a:pt x="0" y="0"/>
                </a:moveTo>
                <a:lnTo>
                  <a:pt x="15909426" y="0"/>
                </a:lnTo>
                <a:lnTo>
                  <a:pt x="15909426" y="7298450"/>
                </a:lnTo>
                <a:lnTo>
                  <a:pt x="0" y="7298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1519" y="1383944"/>
            <a:ext cx="17772315" cy="100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67"/>
              </a:lnSpc>
              <a:spcBef>
                <a:spcPct val="0"/>
              </a:spcBef>
            </a:pPr>
            <a:r>
              <a:rPr lang="en-US" sz="3199" b="1" u="none" strike="noStrike" spc="-67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Figura 4. Gráfico de Pareto para os tipos de vínculos entre vítima e autor da violência, Pesquisa “Violência Doméstica no Âmbito da FAB”, realizada em 24 e 25 de novembro na Guarnição de Manaus.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8" name="TextBox 8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62557" y="1685904"/>
            <a:ext cx="17483847" cy="100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67"/>
              </a:lnSpc>
              <a:spcBef>
                <a:spcPct val="0"/>
              </a:spcBef>
            </a:pPr>
            <a:r>
              <a:rPr lang="en-US" sz="3199" b="1" u="none" strike="noStrike" spc="-67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Figura 5. Percentual de autores da violência com vínculo militar, Pesquisa “Violência Doméstica no Âmbito da FAB”, realizada em 24 e 25 de novembro na Guarnição de Manaus.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3789D86-570D-9058-8B6D-FDE40298FE0F}"/>
              </a:ext>
            </a:extLst>
          </p:cNvPr>
          <p:cNvGraphicFramePr>
            <a:graphicFrameLocks/>
          </p:cNvGraphicFramePr>
          <p:nvPr/>
        </p:nvGraphicFramePr>
        <p:xfrm>
          <a:off x="5779073" y="2974067"/>
          <a:ext cx="12132682" cy="6362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161CB20-90CC-8AC2-8163-EC1EB9568156}"/>
              </a:ext>
            </a:extLst>
          </p:cNvPr>
          <p:cNvGrpSpPr/>
          <p:nvPr/>
        </p:nvGrpSpPr>
        <p:grpSpPr>
          <a:xfrm>
            <a:off x="1023064" y="2850565"/>
            <a:ext cx="4272744" cy="4851880"/>
            <a:chOff x="320211" y="3008952"/>
            <a:chExt cx="4661119" cy="5106348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9EECD29-9AAE-F0E4-2464-11A607CDAE03}"/>
                </a:ext>
              </a:extLst>
            </p:cNvPr>
            <p:cNvSpPr/>
            <p:nvPr/>
          </p:nvSpPr>
          <p:spPr>
            <a:xfrm>
              <a:off x="320211" y="3334438"/>
              <a:ext cx="4556590" cy="4780862"/>
            </a:xfrm>
            <a:prstGeom prst="roundRect">
              <a:avLst>
                <a:gd name="adj" fmla="val 0"/>
              </a:avLst>
            </a:prstGeom>
            <a:solidFill>
              <a:srgbClr val="1F4CA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dirty="0">
                  <a:latin typeface="Josefin Slab Bold" panose="020B0604020202020204" charset="0"/>
                </a:rPr>
                <a:t>O autor da violência possui vínculo com instituição militar?</a:t>
              </a:r>
            </a:p>
            <a:p>
              <a:pPr algn="ctr"/>
              <a:endParaRPr lang="pt-BR" sz="3600" dirty="0">
                <a:latin typeface="Josefin Slab Bold" panose="020B0604020202020204" charset="0"/>
              </a:endParaRPr>
            </a:p>
            <a:p>
              <a:pPr algn="ctr"/>
              <a:r>
                <a:rPr lang="pt-BR" sz="3600" dirty="0">
                  <a:latin typeface="Josefin Slab Bold" panose="020B0604020202020204" charset="0"/>
                </a:rPr>
                <a:t>Sim – 22,89%</a:t>
              </a:r>
            </a:p>
            <a:p>
              <a:pPr algn="ctr"/>
              <a:r>
                <a:rPr lang="pt-BR" sz="3600" dirty="0">
                  <a:latin typeface="Josefin Slab Bold" panose="020B0604020202020204" charset="0"/>
                </a:rPr>
                <a:t>Não	 - 77,11%</a:t>
              </a: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DB006EF-7AAD-FCD2-BF4F-41780D7B666B}"/>
                </a:ext>
              </a:extLst>
            </p:cNvPr>
            <p:cNvSpPr/>
            <p:nvPr/>
          </p:nvSpPr>
          <p:spPr>
            <a:xfrm>
              <a:off x="4066930" y="3008952"/>
              <a:ext cx="914400" cy="914400"/>
            </a:xfrm>
            <a:prstGeom prst="ellipse">
              <a:avLst/>
            </a:prstGeom>
            <a:solidFill>
              <a:srgbClr val="1F4CA6"/>
            </a:soli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5400" b="1" dirty="0">
                  <a:latin typeface="Josefin Slab Bold" panose="020B0604020202020204" charset="0"/>
                </a:rPr>
                <a:t>!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4462898" y="3169798"/>
            <a:ext cx="9809995" cy="6750964"/>
          </a:xfrm>
          <a:custGeom>
            <a:avLst/>
            <a:gdLst/>
            <a:ahLst/>
            <a:cxnLst/>
            <a:rect l="l" t="t" r="r" b="b"/>
            <a:pathLst>
              <a:path w="9809995" h="6750964">
                <a:moveTo>
                  <a:pt x="0" y="0"/>
                </a:moveTo>
                <a:lnTo>
                  <a:pt x="9809996" y="0"/>
                </a:lnTo>
                <a:lnTo>
                  <a:pt x="9809996" y="6750965"/>
                </a:lnTo>
                <a:lnTo>
                  <a:pt x="0" y="6750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7105" y="1685904"/>
            <a:ext cx="17734752" cy="100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67"/>
              </a:lnSpc>
              <a:spcBef>
                <a:spcPct val="0"/>
              </a:spcBef>
            </a:pPr>
            <a:r>
              <a:rPr lang="en-US" sz="3199" b="1" u="none" strike="noStrike" spc="-67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Figura 6. Percentual de mulheres que procuraram canal formal de denúncia, Pesquisa “Violência Doméstica no Âmbito da FAB”, realizada em 24 e 25 de novembro na Guarnição de Manaus.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050810" y="2530658"/>
            <a:ext cx="14745757" cy="7642042"/>
          </a:xfrm>
          <a:custGeom>
            <a:avLst/>
            <a:gdLst/>
            <a:ahLst/>
            <a:cxnLst/>
            <a:rect l="l" t="t" r="r" b="b"/>
            <a:pathLst>
              <a:path w="14745757" h="7642042">
                <a:moveTo>
                  <a:pt x="0" y="0"/>
                </a:moveTo>
                <a:lnTo>
                  <a:pt x="14745757" y="0"/>
                </a:lnTo>
                <a:lnTo>
                  <a:pt x="14745757" y="7642041"/>
                </a:lnTo>
                <a:lnTo>
                  <a:pt x="0" y="7642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12" b="-101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9350" y="1204182"/>
            <a:ext cx="17609300" cy="100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67"/>
              </a:lnSpc>
              <a:spcBef>
                <a:spcPct val="0"/>
              </a:spcBef>
            </a:pPr>
            <a:r>
              <a:rPr lang="en-US" sz="3199" b="1" u="none" strike="noStrike" spc="-67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Figura 7. Percentual dos motivos da Subnotificação, Pesquisa “Violência Doméstica no Âmbito da FAB”, realizada em 24 e 25 de novembro na Guarnição de Manaus.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111" y="258106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88103" y="368538"/>
            <a:ext cx="1397204" cy="884507"/>
          </a:xfrm>
          <a:custGeom>
            <a:avLst/>
            <a:gdLst/>
            <a:ahLst/>
            <a:cxnLst/>
            <a:rect l="l" t="t" r="r" b="b"/>
            <a:pathLst>
              <a:path w="1397204" h="884507">
                <a:moveTo>
                  <a:pt x="0" y="0"/>
                </a:moveTo>
                <a:lnTo>
                  <a:pt x="1397203" y="0"/>
                </a:lnTo>
                <a:lnTo>
                  <a:pt x="1397203" y="884508"/>
                </a:lnTo>
                <a:lnTo>
                  <a:pt x="0" y="88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87" t="-4848" r="-2455"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535375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0" y="0"/>
            <a:ext cx="6262211" cy="10287000"/>
          </a:xfrm>
          <a:custGeom>
            <a:avLst/>
            <a:gdLst/>
            <a:ahLst/>
            <a:cxnLst/>
            <a:rect l="l" t="t" r="r" b="b"/>
            <a:pathLst>
              <a:path w="6262211" h="10287000">
                <a:moveTo>
                  <a:pt x="0" y="0"/>
                </a:moveTo>
                <a:lnTo>
                  <a:pt x="6262211" y="0"/>
                </a:lnTo>
                <a:lnTo>
                  <a:pt x="62622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8069" y="3112931"/>
            <a:ext cx="8535928" cy="5089547"/>
          </a:xfrm>
          <a:custGeom>
            <a:avLst/>
            <a:gdLst/>
            <a:ahLst/>
            <a:cxnLst/>
            <a:rect l="l" t="t" r="r" b="b"/>
            <a:pathLst>
              <a:path w="8535928" h="5089547">
                <a:moveTo>
                  <a:pt x="0" y="0"/>
                </a:moveTo>
                <a:lnTo>
                  <a:pt x="8535928" y="0"/>
                </a:lnTo>
                <a:lnTo>
                  <a:pt x="8535928" y="5089547"/>
                </a:lnTo>
                <a:lnTo>
                  <a:pt x="0" y="50895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943777" y="433004"/>
            <a:ext cx="6165354" cy="755576"/>
            <a:chOff x="0" y="0"/>
            <a:chExt cx="8220473" cy="1007434"/>
          </a:xfrm>
        </p:grpSpPr>
        <p:sp>
          <p:nvSpPr>
            <p:cNvPr id="9" name="TextBox 9"/>
            <p:cNvSpPr txBox="1"/>
            <p:nvPr/>
          </p:nvSpPr>
          <p:spPr>
            <a:xfrm>
              <a:off x="6350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029479" y="1711885"/>
            <a:ext cx="8079652" cy="815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sz="3999" b="1" spc="-83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I ENCONTRO DE CPCA DA FORÇA AÉREA BRASILEIRA </a:t>
            </a:r>
          </a:p>
          <a:p>
            <a:pPr algn="l">
              <a:lnSpc>
                <a:spcPts val="4959"/>
              </a:lnSpc>
            </a:pPr>
            <a:endParaRPr lang="en-US" sz="3999" b="1" spc="-83" dirty="0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l">
              <a:lnSpc>
                <a:spcPts val="4959"/>
              </a:lnSpc>
            </a:pPr>
            <a:r>
              <a:rPr lang="en-US" sz="3999" b="1" spc="-83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QUESTIONÁRIO ESTRUTURADO</a:t>
            </a:r>
          </a:p>
          <a:p>
            <a:pPr algn="l">
              <a:lnSpc>
                <a:spcPts val="4959"/>
              </a:lnSpc>
            </a:pP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Questões</a:t>
            </a:r>
            <a:r>
              <a:rPr lang="en-US" sz="3999" b="1" spc="-83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fechadas</a:t>
            </a:r>
            <a:r>
              <a:rPr lang="en-US" sz="3999" b="1" spc="-83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e </a:t>
            </a: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abertas</a:t>
            </a:r>
            <a:endParaRPr lang="en-US" sz="3999" b="1" spc="-83" dirty="0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l">
              <a:lnSpc>
                <a:spcPts val="4959"/>
              </a:lnSpc>
            </a:pPr>
            <a:endParaRPr lang="en-US" sz="3999" b="1" spc="-83" dirty="0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l">
              <a:lnSpc>
                <a:spcPts val="4959"/>
              </a:lnSpc>
            </a:pP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Eixo</a:t>
            </a:r>
            <a:r>
              <a:rPr lang="en-US" sz="3999" b="1" spc="-83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Jurídico</a:t>
            </a:r>
            <a:endParaRPr lang="en-US" sz="3999" b="1" spc="-83" dirty="0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l">
              <a:lnSpc>
                <a:spcPts val="4959"/>
              </a:lnSpc>
            </a:pP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Eixo</a:t>
            </a:r>
            <a:r>
              <a:rPr lang="en-US" sz="3999" b="1" spc="-83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Psicológico</a:t>
            </a:r>
            <a:endParaRPr lang="en-US" sz="3999" b="1" spc="-83" dirty="0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l">
              <a:lnSpc>
                <a:spcPts val="4959"/>
              </a:lnSpc>
            </a:pP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Eixo</a:t>
            </a:r>
            <a:r>
              <a:rPr lang="en-US" sz="3999" b="1" spc="-83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Social</a:t>
            </a:r>
          </a:p>
          <a:p>
            <a:pPr algn="l">
              <a:lnSpc>
                <a:spcPts val="4959"/>
              </a:lnSpc>
            </a:pP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Eixo</a:t>
            </a:r>
            <a:r>
              <a:rPr lang="en-US" sz="3999" b="1" spc="-83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Institucional</a:t>
            </a:r>
            <a:endParaRPr lang="en-US" sz="3999" b="1" spc="-83" dirty="0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l">
              <a:lnSpc>
                <a:spcPts val="4959"/>
              </a:lnSpc>
            </a:pPr>
            <a:endParaRPr lang="en-US" sz="3999" b="1" spc="-83" dirty="0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l">
              <a:lnSpc>
                <a:spcPts val="4959"/>
              </a:lnSpc>
            </a:pPr>
            <a:r>
              <a:rPr lang="en-US" sz="3999" b="1" spc="-83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8 </a:t>
            </a: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Comissões</a:t>
            </a:r>
            <a:r>
              <a:rPr lang="en-US" sz="3999" b="1" spc="-83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presentes</a:t>
            </a:r>
            <a:r>
              <a:rPr lang="en-US" sz="3999" b="1" spc="-83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– 30 </a:t>
            </a:r>
            <a:r>
              <a:rPr lang="en-US" sz="3999" b="1" spc="-83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militares</a:t>
            </a:r>
            <a:endParaRPr lang="en-US" sz="3999" b="1" spc="-83" dirty="0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ctr">
              <a:lnSpc>
                <a:spcPts val="3223"/>
              </a:lnSpc>
              <a:spcBef>
                <a:spcPct val="0"/>
              </a:spcBef>
            </a:pPr>
            <a:endParaRPr lang="en-US" sz="3999" b="1" spc="-83" dirty="0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8977" y="1134363"/>
            <a:ext cx="4066580" cy="5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2"/>
              </a:lnSpc>
              <a:spcBef>
                <a:spcPct val="0"/>
              </a:spcBef>
            </a:pPr>
            <a:r>
              <a:rPr lang="en-US" sz="3800" b="1" spc="326">
                <a:solidFill>
                  <a:srgbClr val="FFFFFF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METODOLOGIA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111" y="258106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88103" y="368538"/>
            <a:ext cx="1397204" cy="884507"/>
          </a:xfrm>
          <a:custGeom>
            <a:avLst/>
            <a:gdLst/>
            <a:ahLst/>
            <a:cxnLst/>
            <a:rect l="l" t="t" r="r" b="b"/>
            <a:pathLst>
              <a:path w="1397204" h="884507">
                <a:moveTo>
                  <a:pt x="0" y="0"/>
                </a:moveTo>
                <a:lnTo>
                  <a:pt x="1397203" y="0"/>
                </a:lnTo>
                <a:lnTo>
                  <a:pt x="1397203" y="884508"/>
                </a:lnTo>
                <a:lnTo>
                  <a:pt x="0" y="88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87" t="-4848" r="-2455"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535375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1943777" y="433004"/>
            <a:ext cx="6165354" cy="755576"/>
            <a:chOff x="0" y="0"/>
            <a:chExt cx="8220473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42021" y="1744739"/>
            <a:ext cx="7856172" cy="103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88"/>
              </a:lnSpc>
            </a:pPr>
            <a:r>
              <a:rPr lang="en-US" sz="8396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OBJETIVO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2021" y="4069608"/>
            <a:ext cx="15376404" cy="126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9"/>
              </a:lnSpc>
              <a:spcBef>
                <a:spcPct val="0"/>
              </a:spcBef>
            </a:pP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Conhecer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as </a:t>
            </a: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atividades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realizadas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pela CIPAVD no </a:t>
            </a:r>
          </a:p>
          <a:p>
            <a:pPr algn="ctr">
              <a:lnSpc>
                <a:spcPts val="4959"/>
              </a:lnSpc>
              <a:spcBef>
                <a:spcPct val="0"/>
              </a:spcBef>
            </a:pP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projeto-piloto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realizado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em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Manaus - 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34421" y="3433129"/>
            <a:ext cx="8564090" cy="5973453"/>
          </a:xfrm>
          <a:custGeom>
            <a:avLst/>
            <a:gdLst/>
            <a:ahLst/>
            <a:cxnLst/>
            <a:rect l="l" t="t" r="r" b="b"/>
            <a:pathLst>
              <a:path w="8564090" h="5973453">
                <a:moveTo>
                  <a:pt x="0" y="0"/>
                </a:moveTo>
                <a:lnTo>
                  <a:pt x="8564091" y="0"/>
                </a:lnTo>
                <a:lnTo>
                  <a:pt x="8564091" y="5973453"/>
                </a:lnTo>
                <a:lnTo>
                  <a:pt x="0" y="5973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83123" y="3086721"/>
            <a:ext cx="9044524" cy="6319861"/>
          </a:xfrm>
          <a:custGeom>
            <a:avLst/>
            <a:gdLst/>
            <a:ahLst/>
            <a:cxnLst/>
            <a:rect l="l" t="t" r="r" b="b"/>
            <a:pathLst>
              <a:path w="9044524" h="6319861">
                <a:moveTo>
                  <a:pt x="0" y="0"/>
                </a:moveTo>
                <a:lnTo>
                  <a:pt x="9044524" y="0"/>
                </a:lnTo>
                <a:lnTo>
                  <a:pt x="9044524" y="6319861"/>
                </a:lnTo>
                <a:lnTo>
                  <a:pt x="0" y="6319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8" name="TextBox 8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7662" y="1432062"/>
            <a:ext cx="8257753" cy="112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  <a:spcBef>
                <a:spcPct val="0"/>
              </a:spcBef>
            </a:pPr>
            <a:r>
              <a:rPr lang="en-US" sz="2400" b="1" spc="206" dirty="0">
                <a:solidFill>
                  <a:srgbClr val="225BA6"/>
                </a:solidFill>
                <a:latin typeface="Josefin Slab"/>
                <a:ea typeface="Josefin Slab"/>
                <a:cs typeface="Josefin Slab"/>
                <a:sym typeface="Josefin Slab"/>
              </a:rPr>
              <a:t>FIGURA 8. RECURSOS LOGÍSTICOS</a:t>
            </a:r>
          </a:p>
          <a:p>
            <a:pPr algn="ctr">
              <a:lnSpc>
                <a:spcPts val="2852"/>
              </a:lnSpc>
              <a:spcBef>
                <a:spcPct val="0"/>
              </a:spcBef>
            </a:pPr>
            <a:r>
              <a:rPr lang="en-US" sz="2300" b="1" i="1" spc="197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A CPCA </a:t>
            </a:r>
            <a:r>
              <a:rPr lang="en-US" sz="2300" b="1" i="1" spc="197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dispõe</a:t>
            </a:r>
            <a:r>
              <a:rPr lang="en-US" sz="2300" b="1" i="1" spc="197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 de </a:t>
            </a:r>
            <a:r>
              <a:rPr lang="en-US" sz="2300" b="1" i="1" spc="197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recursos</a:t>
            </a:r>
            <a:r>
              <a:rPr lang="en-US" sz="2300" b="1" i="1" spc="197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 </a:t>
            </a:r>
            <a:r>
              <a:rPr lang="en-US" sz="2300" b="1" i="1" spc="197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logísticos</a:t>
            </a:r>
            <a:r>
              <a:rPr lang="en-US" sz="2300" b="1" i="1" spc="197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 </a:t>
            </a:r>
            <a:r>
              <a:rPr lang="en-US" sz="2300" b="1" i="1" spc="197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adequados</a:t>
            </a:r>
            <a:r>
              <a:rPr lang="en-US" sz="2300" b="1" i="1" spc="197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 (sala </a:t>
            </a:r>
            <a:r>
              <a:rPr lang="en-US" sz="2300" b="1" i="1" spc="197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reservada</a:t>
            </a:r>
            <a:r>
              <a:rPr lang="en-US" sz="2300" b="1" i="1" spc="197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, material de </a:t>
            </a:r>
            <a:r>
              <a:rPr lang="en-US" sz="2300" b="1" i="1" spc="197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escritório</a:t>
            </a:r>
            <a:r>
              <a:rPr lang="en-US" sz="2300" b="1" i="1" spc="197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, tempo </a:t>
            </a:r>
            <a:r>
              <a:rPr lang="en-US" sz="2300" b="1" i="1" spc="197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dedicado</a:t>
            </a:r>
            <a:r>
              <a:rPr lang="en-US" sz="2300" b="1" i="1" spc="197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57651" y="1413266"/>
            <a:ext cx="8695468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  <a:spcBef>
                <a:spcPct val="0"/>
              </a:spcBef>
            </a:pPr>
            <a:r>
              <a:rPr lang="en-US" sz="2400" b="1" spc="206" dirty="0">
                <a:solidFill>
                  <a:srgbClr val="225BA6"/>
                </a:solidFill>
                <a:latin typeface="Josefin Slab"/>
                <a:ea typeface="Josefin Slab"/>
                <a:cs typeface="Josefin Slab"/>
                <a:sym typeface="Josefin Slab"/>
              </a:rPr>
              <a:t>FIGURA 9.CONHECIMENTO DA REDE DE PROTEÇÃO</a:t>
            </a:r>
          </a:p>
          <a:p>
            <a:pPr algn="ctr">
              <a:lnSpc>
                <a:spcPts val="2976"/>
              </a:lnSpc>
              <a:spcBef>
                <a:spcPct val="0"/>
              </a:spcBef>
            </a:pPr>
            <a:r>
              <a:rPr lang="en-US" sz="2400" b="1" i="1" spc="206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A CPCA </a:t>
            </a:r>
            <a:r>
              <a:rPr lang="en-US" sz="2400" b="1" i="1" spc="206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possui</a:t>
            </a:r>
            <a:r>
              <a:rPr lang="en-US" sz="2400" b="1" i="1" spc="206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 </a:t>
            </a:r>
            <a:r>
              <a:rPr lang="en-US" sz="2400" b="1" i="1" spc="206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conhecimento</a:t>
            </a:r>
            <a:r>
              <a:rPr lang="en-US" sz="2400" b="1" i="1" spc="206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 </a:t>
            </a:r>
            <a:r>
              <a:rPr lang="en-US" sz="2400" b="1" i="1" spc="206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detalhado</a:t>
            </a:r>
            <a:r>
              <a:rPr lang="en-US" sz="2400" b="1" i="1" spc="206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 da rede de </a:t>
            </a:r>
            <a:r>
              <a:rPr lang="en-US" sz="2400" b="1" i="1" spc="206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proteção</a:t>
            </a:r>
            <a:r>
              <a:rPr lang="en-US" sz="2400" b="1" i="1" spc="206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 local para </a:t>
            </a:r>
            <a:r>
              <a:rPr lang="en-US" sz="2400" b="1" i="1" spc="206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encaminhamento</a:t>
            </a:r>
            <a:r>
              <a:rPr lang="en-US" sz="2400" b="1" i="1" spc="206" dirty="0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 de </a:t>
            </a:r>
            <a:r>
              <a:rPr lang="en-US" sz="2400" b="1" i="1" spc="206" dirty="0" err="1">
                <a:solidFill>
                  <a:srgbClr val="225BA6"/>
                </a:solidFill>
                <a:latin typeface="Josefin Slab Italics"/>
                <a:ea typeface="Josefin Slab Italics"/>
                <a:cs typeface="Josefin Slab Italics"/>
                <a:sym typeface="Josefin Slab Italics"/>
              </a:rPr>
              <a:t>vítimas</a:t>
            </a:r>
            <a:endParaRPr lang="en-US" sz="2400" b="1" i="1" spc="206" dirty="0">
              <a:solidFill>
                <a:srgbClr val="225BA6"/>
              </a:solidFill>
              <a:latin typeface="Josefin Slab Italics"/>
              <a:ea typeface="Josefin Slab Italics"/>
              <a:cs typeface="Josefin Slab Italics"/>
              <a:sym typeface="Josefin Slab Itali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06A23286-03E8-B425-AC7D-633B7311C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1547" y="1402363"/>
            <a:ext cx="14744903" cy="80394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111" y="258106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88103" y="368538"/>
            <a:ext cx="1397204" cy="884507"/>
          </a:xfrm>
          <a:custGeom>
            <a:avLst/>
            <a:gdLst/>
            <a:ahLst/>
            <a:cxnLst/>
            <a:rect l="l" t="t" r="r" b="b"/>
            <a:pathLst>
              <a:path w="1397204" h="884507">
                <a:moveTo>
                  <a:pt x="0" y="0"/>
                </a:moveTo>
                <a:lnTo>
                  <a:pt x="1397203" y="0"/>
                </a:lnTo>
                <a:lnTo>
                  <a:pt x="1397203" y="884508"/>
                </a:lnTo>
                <a:lnTo>
                  <a:pt x="0" y="88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87" t="-4848" r="-2455"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535375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1943777" y="433004"/>
            <a:ext cx="6165354" cy="755576"/>
            <a:chOff x="0" y="0"/>
            <a:chExt cx="8220473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01667" y="1491171"/>
            <a:ext cx="7856172" cy="103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8396" b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ROTEIRO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7329" y="3240297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40369" y="3240297"/>
            <a:ext cx="3825169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Projeto-Piloto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4486" y="4387728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4486" y="5535159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4486" y="6678795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b="1" spc="-11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40369" y="4387728"/>
            <a:ext cx="6403408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Atividades realizadas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28049" y="5428002"/>
            <a:ext cx="4949132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Dados Estatísticos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28049" y="6678795"/>
            <a:ext cx="539423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b="1" spc="-11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Proposta de Projeto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858283" y="558478"/>
            <a:ext cx="8218563" cy="9476208"/>
          </a:xfrm>
          <a:custGeom>
            <a:avLst/>
            <a:gdLst/>
            <a:ahLst/>
            <a:cxnLst/>
            <a:rect l="l" t="t" r="r" b="b"/>
            <a:pathLst>
              <a:path w="8218563" h="9476208">
                <a:moveTo>
                  <a:pt x="0" y="0"/>
                </a:moveTo>
                <a:lnTo>
                  <a:pt x="8218563" y="0"/>
                </a:lnTo>
                <a:lnTo>
                  <a:pt x="8218563" y="9476208"/>
                </a:lnTo>
                <a:lnTo>
                  <a:pt x="0" y="9476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525430" y="1538752"/>
            <a:ext cx="5710160" cy="8181722"/>
          </a:xfrm>
          <a:custGeom>
            <a:avLst/>
            <a:gdLst/>
            <a:ahLst/>
            <a:cxnLst/>
            <a:rect l="l" t="t" r="r" b="b"/>
            <a:pathLst>
              <a:path w="5710160" h="8181722">
                <a:moveTo>
                  <a:pt x="0" y="0"/>
                </a:moveTo>
                <a:lnTo>
                  <a:pt x="5710160" y="0"/>
                </a:lnTo>
                <a:lnTo>
                  <a:pt x="5710160" y="8181722"/>
                </a:lnTo>
                <a:lnTo>
                  <a:pt x="0" y="8181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8" name="TextBox 8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6" name="TextBox 6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18503" y="1895563"/>
            <a:ext cx="11946131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9"/>
              </a:lnSpc>
              <a:spcBef>
                <a:spcPct val="0"/>
              </a:spcBef>
            </a:pPr>
            <a:r>
              <a:rPr lang="en-US" sz="5499" b="1" spc="-11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Cumprimento da Missão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14419" y="3771900"/>
            <a:ext cx="14087791" cy="423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just">
              <a:lnSpc>
                <a:spcPct val="150000"/>
              </a:lnSpc>
              <a:buFont typeface="Arial"/>
              <a:buChar char="•"/>
            </a:pP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Briefing do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Projeto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-Piloto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em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Manaus - AM (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Balão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de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Ensaio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);</a:t>
            </a:r>
          </a:p>
          <a:p>
            <a:pPr marL="669289" lvl="1" indent="-334645" algn="just">
              <a:lnSpc>
                <a:spcPct val="150000"/>
              </a:lnSpc>
              <a:buFont typeface="Arial"/>
              <a:buChar char="•"/>
            </a:pP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Entrega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do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Relatório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das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Atividades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da CIPAVD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em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Manaus - AM;</a:t>
            </a:r>
          </a:p>
          <a:p>
            <a:pPr marL="669289" lvl="1" indent="-334645" algn="just">
              <a:lnSpc>
                <a:spcPct val="150000"/>
              </a:lnSpc>
              <a:buFont typeface="Arial"/>
              <a:buChar char="•"/>
            </a:pP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Construção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de Banco de Dados para base do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Programa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de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Conscientização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sobre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Prevenção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e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Combate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ao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Assédio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e à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Violência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Doméstica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no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âmbito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da FAB;</a:t>
            </a:r>
          </a:p>
          <a:p>
            <a:pPr marL="669289" lvl="1" indent="-334645" algn="just">
              <a:lnSpc>
                <a:spcPct val="150000"/>
              </a:lnSpc>
              <a:buFont typeface="Arial"/>
              <a:buChar char="•"/>
            </a:pP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Proposta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de </a:t>
            </a: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Projeto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da CIPAVD para 2026; e</a:t>
            </a:r>
          </a:p>
          <a:p>
            <a:pPr marL="669289" lvl="1" indent="-334645" algn="just">
              <a:lnSpc>
                <a:spcPct val="150000"/>
              </a:lnSpc>
              <a:buFont typeface="Arial"/>
              <a:buChar char="•"/>
            </a:pPr>
            <a:r>
              <a:rPr lang="en-US" sz="3099" b="1" spc="-65" dirty="0" err="1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Entrega</a:t>
            </a:r>
            <a:r>
              <a:rPr lang="en-US" sz="3099" b="1" spc="-65" dirty="0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do Debriefing do Comandante do COMAR VII.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111" y="258106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88103" y="368538"/>
            <a:ext cx="1397204" cy="884507"/>
          </a:xfrm>
          <a:custGeom>
            <a:avLst/>
            <a:gdLst/>
            <a:ahLst/>
            <a:cxnLst/>
            <a:rect l="l" t="t" r="r" b="b"/>
            <a:pathLst>
              <a:path w="1397204" h="884507">
                <a:moveTo>
                  <a:pt x="0" y="0"/>
                </a:moveTo>
                <a:lnTo>
                  <a:pt x="1397203" y="0"/>
                </a:lnTo>
                <a:lnTo>
                  <a:pt x="1397203" y="884508"/>
                </a:lnTo>
                <a:lnTo>
                  <a:pt x="0" y="88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87" t="-4848" r="-2455"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535375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1943777" y="433004"/>
            <a:ext cx="6165354" cy="755576"/>
            <a:chOff x="0" y="0"/>
            <a:chExt cx="8220473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01667" y="1491171"/>
            <a:ext cx="7856172" cy="103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8396" b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ROTEIRO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7329" y="3240297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40369" y="3240297"/>
            <a:ext cx="3825169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Projeto-Piloto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4486" y="4387728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4486" y="5535159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4486" y="6678795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40369" y="4387728"/>
            <a:ext cx="6403408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Atividades realizadas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28049" y="5428002"/>
            <a:ext cx="4949132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Dados Estatísticos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28049" y="6678795"/>
            <a:ext cx="539423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Proposta de Projeto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111" y="258106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88103" y="368538"/>
            <a:ext cx="1397204" cy="884507"/>
          </a:xfrm>
          <a:custGeom>
            <a:avLst/>
            <a:gdLst/>
            <a:ahLst/>
            <a:cxnLst/>
            <a:rect l="l" t="t" r="r" b="b"/>
            <a:pathLst>
              <a:path w="1397204" h="884507">
                <a:moveTo>
                  <a:pt x="0" y="0"/>
                </a:moveTo>
                <a:lnTo>
                  <a:pt x="1397203" y="0"/>
                </a:lnTo>
                <a:lnTo>
                  <a:pt x="1397203" y="884508"/>
                </a:lnTo>
                <a:lnTo>
                  <a:pt x="0" y="88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87" t="-4848" r="-2455"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535375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1943777" y="433004"/>
            <a:ext cx="6165354" cy="755576"/>
            <a:chOff x="0" y="0"/>
            <a:chExt cx="8220473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42021" y="1744739"/>
            <a:ext cx="7856172" cy="103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88"/>
              </a:lnSpc>
            </a:pPr>
            <a:r>
              <a:rPr lang="en-US" sz="8396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OBJETIVO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2021" y="4069608"/>
            <a:ext cx="15376404" cy="126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9"/>
              </a:lnSpc>
              <a:spcBef>
                <a:spcPct val="0"/>
              </a:spcBef>
            </a:pP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Conhecer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as </a:t>
            </a: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atividades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realizadas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pela CIPAVD no </a:t>
            </a:r>
          </a:p>
          <a:p>
            <a:pPr algn="ctr">
              <a:lnSpc>
                <a:spcPts val="4959"/>
              </a:lnSpc>
              <a:spcBef>
                <a:spcPct val="0"/>
              </a:spcBef>
            </a:pP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projeto-piloto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realizado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3999" spc="343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em</a:t>
            </a:r>
            <a:r>
              <a:rPr lang="en-US" sz="3999" spc="343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Manaus – AM.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-8287" t="-4848" r="-24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8086" y="9398201"/>
            <a:ext cx="2911367" cy="755650"/>
            <a:chOff x="0" y="0"/>
            <a:chExt cx="3881823" cy="1007533"/>
          </a:xfrm>
        </p:grpSpPr>
        <p:sp>
          <p:nvSpPr>
            <p:cNvPr id="4" name="TextBox 4"/>
            <p:cNvSpPr txBox="1"/>
            <p:nvPr/>
          </p:nvSpPr>
          <p:spPr>
            <a:xfrm>
              <a:off x="29986" y="-28575"/>
              <a:ext cx="3851837" cy="1036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Josefin Slab Bold"/>
                  <a:ea typeface="Josefin Slab Bold"/>
                  <a:cs typeface="Josefin Slab Bold"/>
                  <a:sym typeface="Josefin Slab Bold"/>
                </a:rPr>
                <a:t>CIPAVD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51837" cy="1036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Josefin Slab Bold"/>
                  <a:ea typeface="Josefin Slab Bold"/>
                  <a:cs typeface="Josefin Slab Bold"/>
                  <a:sym typeface="Josefin Slab Bold"/>
                </a:rPr>
                <a:t>CIPAVD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0403" y="9538103"/>
            <a:ext cx="13396540" cy="58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  <a:spcBef>
                <a:spcPct val="0"/>
              </a:spcBef>
            </a:pPr>
            <a:r>
              <a:rPr lang="en-US" sz="3699" b="1" spc="-77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Comissão Itinerante de Prevenção ao Assédio e à Violência Doméstica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86191" y="6498302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b="1" spc="-115">
                <a:solidFill>
                  <a:srgbClr val="F34747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Contato: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29556" y="7522767"/>
            <a:ext cx="9443720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b="1" spc="-115">
                <a:solidFill>
                  <a:srgbClr val="1D4D9C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cipavd.comgep@fab.mil.br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8735" y="757979"/>
            <a:ext cx="15770530" cy="78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5"/>
              </a:lnSpc>
            </a:pPr>
            <a:r>
              <a:rPr lang="en-US" sz="4510" b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SEMPRE PRONTOS NO COMBATE À VIOLÊNCIA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716944" y="291941"/>
            <a:ext cx="1193428" cy="1473518"/>
          </a:xfrm>
          <a:custGeom>
            <a:avLst/>
            <a:gdLst/>
            <a:ahLst/>
            <a:cxnLst/>
            <a:rect l="l" t="t" r="r" b="b"/>
            <a:pathLst>
              <a:path w="1193428" h="1473518">
                <a:moveTo>
                  <a:pt x="0" y="0"/>
                </a:moveTo>
                <a:lnTo>
                  <a:pt x="1193428" y="0"/>
                </a:lnTo>
                <a:lnTo>
                  <a:pt x="1193428" y="1473518"/>
                </a:lnTo>
                <a:lnTo>
                  <a:pt x="0" y="14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111" y="258106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88103" y="368538"/>
            <a:ext cx="1397204" cy="884507"/>
          </a:xfrm>
          <a:custGeom>
            <a:avLst/>
            <a:gdLst/>
            <a:ahLst/>
            <a:cxnLst/>
            <a:rect l="l" t="t" r="r" b="b"/>
            <a:pathLst>
              <a:path w="1397204" h="884507">
                <a:moveTo>
                  <a:pt x="0" y="0"/>
                </a:moveTo>
                <a:lnTo>
                  <a:pt x="1397203" y="0"/>
                </a:lnTo>
                <a:lnTo>
                  <a:pt x="1397203" y="884508"/>
                </a:lnTo>
                <a:lnTo>
                  <a:pt x="0" y="88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87" t="-4848" r="-2455"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535375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1943777" y="433004"/>
            <a:ext cx="6165354" cy="755576"/>
            <a:chOff x="0" y="0"/>
            <a:chExt cx="8220473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01667" y="1491171"/>
            <a:ext cx="7856172" cy="103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8396" b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ROTEIRO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7329" y="3240297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40369" y="3240297"/>
            <a:ext cx="3825169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Projeto-Piloto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4486" y="4387728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4486" y="5535159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4486" y="6678795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40369" y="4387728"/>
            <a:ext cx="6403408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Atividades realizadas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28049" y="5428002"/>
            <a:ext cx="4949132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Dados Estatísticos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28049" y="6678795"/>
            <a:ext cx="539423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Proposta de Projeto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111" y="258106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88103" y="368538"/>
            <a:ext cx="1397204" cy="884507"/>
          </a:xfrm>
          <a:custGeom>
            <a:avLst/>
            <a:gdLst/>
            <a:ahLst/>
            <a:cxnLst/>
            <a:rect l="l" t="t" r="r" b="b"/>
            <a:pathLst>
              <a:path w="1397204" h="884507">
                <a:moveTo>
                  <a:pt x="0" y="0"/>
                </a:moveTo>
                <a:lnTo>
                  <a:pt x="1397203" y="0"/>
                </a:lnTo>
                <a:lnTo>
                  <a:pt x="1397203" y="884508"/>
                </a:lnTo>
                <a:lnTo>
                  <a:pt x="0" y="88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87" t="-4848" r="-2455"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535375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1943777" y="433004"/>
            <a:ext cx="6165354" cy="755576"/>
            <a:chOff x="0" y="0"/>
            <a:chExt cx="8220473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01667" y="1491171"/>
            <a:ext cx="7856172" cy="103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8396" b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ROTEIRO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7329" y="3240297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b="1" spc="-11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40369" y="3240297"/>
            <a:ext cx="3825169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b="1" spc="-11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Projeto-Piloto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4486" y="4387728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4486" y="5535159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4486" y="6678795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40369" y="4387728"/>
            <a:ext cx="6403408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Atividades realizadas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28049" y="5428002"/>
            <a:ext cx="4949132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Dados Estatísticos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28049" y="6678795"/>
            <a:ext cx="539423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Proposta de Projeto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6" name="TextBox 6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63530" y="1131430"/>
            <a:ext cx="1237281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50"/>
              </a:lnSpc>
              <a:spcBef>
                <a:spcPct val="0"/>
              </a:spcBef>
            </a:pPr>
            <a:r>
              <a:rPr lang="en-US" sz="4500" b="1">
                <a:solidFill>
                  <a:srgbClr val="F3230E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Proposta - Plano de Ação -  Projeto Piloto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94296" y="1995995"/>
            <a:ext cx="1164215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F47AF"/>
                </a:solidFill>
                <a:latin typeface="Josefin Slab"/>
                <a:ea typeface="Josefin Slab"/>
                <a:cs typeface="Josefin Slab"/>
                <a:sym typeface="Josefin Slab"/>
              </a:rPr>
              <a:t>OBJETIVO: ‘BALÃO DE ENSAIO’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9899" y="3174842"/>
            <a:ext cx="16152452" cy="7249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  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Organizações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Militares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em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Manaus (AM);</a:t>
            </a:r>
          </a:p>
          <a:p>
            <a:pPr marL="760568" lvl="1" indent="-380284" algn="just">
              <a:lnSpc>
                <a:spcPct val="150000"/>
              </a:lnSpc>
              <a:buAutoNum type="arabicPeriod"/>
            </a:pP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Localidade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com 20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vagas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para o SMIF;</a:t>
            </a:r>
          </a:p>
          <a:p>
            <a:pPr marL="760568" lvl="1" indent="-380284" algn="just">
              <a:lnSpc>
                <a:spcPct val="150000"/>
              </a:lnSpc>
              <a:buAutoNum type="arabicPeriod"/>
            </a:pP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Cacterísticas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culturais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relevantes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-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Região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Norte do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Brasil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,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Localidade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especial</a:t>
            </a:r>
          </a:p>
          <a:p>
            <a:pPr marL="760568" lvl="1" indent="-380284" algn="just">
              <a:lnSpc>
                <a:spcPct val="150000"/>
              </a:lnSpc>
              <a:buAutoNum type="arabicPeriod"/>
            </a:pP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Estabelecimento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de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contato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próximo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com as </a:t>
            </a:r>
            <a:r>
              <a:rPr lang="en-US" sz="3522" dirty="0" err="1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normativas</a:t>
            </a:r>
            <a:r>
              <a:rPr lang="en-US" sz="3522" dirty="0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do COMGEP</a:t>
            </a:r>
          </a:p>
          <a:p>
            <a:pPr marL="760568" lvl="1" indent="-380284" algn="just">
              <a:lnSpc>
                <a:spcPct val="150000"/>
              </a:lnSpc>
              <a:buFont typeface="Arial"/>
              <a:buChar char="•"/>
            </a:pPr>
            <a:r>
              <a:rPr lang="en-US" sz="3522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Palestra </a:t>
            </a:r>
            <a:r>
              <a:rPr lang="en-US" sz="3522" b="1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sobre</a:t>
            </a:r>
            <a:r>
              <a:rPr lang="en-US" sz="3522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522" b="1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Assédio</a:t>
            </a:r>
            <a:r>
              <a:rPr lang="en-US" sz="3522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Moral e Sexual;</a:t>
            </a:r>
          </a:p>
          <a:p>
            <a:pPr marL="760568" lvl="1" indent="-380284" algn="just">
              <a:lnSpc>
                <a:spcPct val="150000"/>
              </a:lnSpc>
              <a:buFont typeface="Arial"/>
              <a:buChar char="•"/>
            </a:pPr>
            <a:r>
              <a:rPr lang="en-US" sz="3522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Palestra </a:t>
            </a:r>
            <a:r>
              <a:rPr lang="en-US" sz="3522" b="1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sobre</a:t>
            </a:r>
            <a:r>
              <a:rPr lang="en-US" sz="3522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a </a:t>
            </a:r>
            <a:r>
              <a:rPr lang="en-US" sz="3522" b="1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Violência</a:t>
            </a:r>
            <a:r>
              <a:rPr lang="en-US" sz="3522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522" b="1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Doméstica</a:t>
            </a:r>
            <a:r>
              <a:rPr lang="en-US" sz="3522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;</a:t>
            </a:r>
          </a:p>
          <a:p>
            <a:pPr marL="760568" lvl="1" indent="-380284" algn="just">
              <a:lnSpc>
                <a:spcPct val="150000"/>
              </a:lnSpc>
              <a:buFont typeface="Arial"/>
              <a:buChar char="•"/>
            </a:pPr>
            <a:r>
              <a:rPr lang="en-US" sz="3522" b="1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Questionário</a:t>
            </a:r>
            <a:r>
              <a:rPr lang="en-US" sz="3522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522" b="1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elaborado</a:t>
            </a:r>
            <a:r>
              <a:rPr lang="en-US" sz="3522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para </a:t>
            </a:r>
            <a:r>
              <a:rPr lang="en-US" sz="3522" b="1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esse</a:t>
            </a:r>
            <a:r>
              <a:rPr lang="en-US" sz="3522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</a:t>
            </a:r>
            <a:r>
              <a:rPr lang="en-US" sz="3522" b="1" dirty="0" err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projeto</a:t>
            </a:r>
            <a:r>
              <a:rPr lang="en-US" sz="3522" b="1" dirty="0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3522" b="1" dirty="0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3522" b="1" dirty="0">
              <a:solidFill>
                <a:srgbClr val="004AAD"/>
              </a:solidFill>
              <a:latin typeface="Josefin Slab Bold"/>
              <a:ea typeface="Josefin Slab Bold"/>
              <a:cs typeface="Josefin Slab Bold"/>
              <a:sym typeface="Josefin Slab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6" name="TextBox 6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63530" y="1333500"/>
            <a:ext cx="1237281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50"/>
              </a:lnSpc>
              <a:spcBef>
                <a:spcPct val="0"/>
              </a:spcBef>
            </a:pPr>
            <a:r>
              <a:rPr lang="en-US" sz="4500" b="1" dirty="0" err="1">
                <a:solidFill>
                  <a:srgbClr val="F3230E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Proposta</a:t>
            </a:r>
            <a:r>
              <a:rPr lang="en-US" sz="4500" b="1" dirty="0">
                <a:solidFill>
                  <a:srgbClr val="F3230E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- Plano de </a:t>
            </a:r>
            <a:r>
              <a:rPr lang="en-US" sz="4500" b="1" dirty="0" err="1">
                <a:solidFill>
                  <a:srgbClr val="F3230E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Ação</a:t>
            </a:r>
            <a:r>
              <a:rPr lang="en-US" sz="4500" b="1" dirty="0">
                <a:solidFill>
                  <a:srgbClr val="F3230E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-  </a:t>
            </a:r>
            <a:r>
              <a:rPr lang="en-US" sz="4500" b="1" dirty="0" err="1">
                <a:solidFill>
                  <a:srgbClr val="F3230E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Projeto</a:t>
            </a:r>
            <a:r>
              <a:rPr lang="en-US" sz="4500" b="1" dirty="0">
                <a:solidFill>
                  <a:srgbClr val="F3230E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 Piloto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94296" y="2198065"/>
            <a:ext cx="1164215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F47AF"/>
                </a:solidFill>
                <a:latin typeface="Josefin Slab"/>
                <a:ea typeface="Josefin Slab"/>
                <a:cs typeface="Josefin Slab"/>
                <a:sym typeface="Josefin Slab"/>
              </a:rPr>
              <a:t>OBJETIVO: ‘BALÃO DE ENSAIO’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1494" y="3965720"/>
            <a:ext cx="16152452" cy="231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9"/>
              </a:lnSpc>
            </a:pPr>
            <a:r>
              <a:rPr lang="en-US" sz="3522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   </a:t>
            </a:r>
          </a:p>
          <a:p>
            <a:pPr algn="just">
              <a:lnSpc>
                <a:spcPts val="4579"/>
              </a:lnSpc>
            </a:pPr>
            <a:endParaRPr lang="en-US" sz="3522">
              <a:solidFill>
                <a:srgbClr val="004AAD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algn="just">
              <a:lnSpc>
                <a:spcPts val="4579"/>
              </a:lnSpc>
              <a:spcBef>
                <a:spcPct val="0"/>
              </a:spcBef>
            </a:pPr>
            <a:r>
              <a:rPr lang="en-US" sz="3522" b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2 dias para cumprimento das atividades: alcançar o maior número de militares e civis (BAMN; GOPE; CINDACTA, COMAR VII, HAMN, SEREP-MN, GAP-MN).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111" y="258106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444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88103" y="368538"/>
            <a:ext cx="1397204" cy="884507"/>
          </a:xfrm>
          <a:custGeom>
            <a:avLst/>
            <a:gdLst/>
            <a:ahLst/>
            <a:cxnLst/>
            <a:rect l="l" t="t" r="r" b="b"/>
            <a:pathLst>
              <a:path w="1397204" h="884507">
                <a:moveTo>
                  <a:pt x="0" y="0"/>
                </a:moveTo>
                <a:lnTo>
                  <a:pt x="1397203" y="0"/>
                </a:lnTo>
                <a:lnTo>
                  <a:pt x="1397203" y="884508"/>
                </a:lnTo>
                <a:lnTo>
                  <a:pt x="0" y="88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87" t="-4848" r="-2455"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11535375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1943777" y="433004"/>
            <a:ext cx="6165354" cy="755576"/>
            <a:chOff x="0" y="0"/>
            <a:chExt cx="8220473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6350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5697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01667" y="1491171"/>
            <a:ext cx="7856172" cy="103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8396" b="1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ROTEIRO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7329" y="3240297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40369" y="3240297"/>
            <a:ext cx="3825169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Projeto-Piloto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4486" y="4387728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b="1" spc="-11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4486" y="5535159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4486" y="6678795"/>
            <a:ext cx="288708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40369" y="4387728"/>
            <a:ext cx="6403408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b="1" spc="-115">
                <a:solidFill>
                  <a:srgbClr val="004AAD"/>
                </a:solidFill>
                <a:latin typeface="Josefin Slab Bold"/>
                <a:ea typeface="Josefin Slab Bold"/>
                <a:cs typeface="Josefin Slab Bold"/>
                <a:sym typeface="Josefin Slab Bold"/>
              </a:rPr>
              <a:t>Atividades realizadas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28049" y="5428002"/>
            <a:ext cx="4949132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Dados Estatísticos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28049" y="6678795"/>
            <a:ext cx="539423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  <a:spcBef>
                <a:spcPct val="0"/>
              </a:spcBef>
            </a:pPr>
            <a:r>
              <a:rPr lang="en-US" sz="5499" spc="-115">
                <a:solidFill>
                  <a:srgbClr val="004AAD"/>
                </a:solidFill>
                <a:latin typeface="Josefin Slab"/>
                <a:ea typeface="Josefin Slab"/>
                <a:cs typeface="Josefin Slab"/>
                <a:sym typeface="Josefin Slab"/>
              </a:rPr>
              <a:t>Proposta de Projeto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7" name="TextBox 7"/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5316577A-7264-C8D9-A0EE-06C544A2F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641" y="1485900"/>
            <a:ext cx="15178719" cy="85413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EC11E-9460-2C5D-CCED-4837DF61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A20375-6499-D5AE-BE8D-952339C0A70C}"/>
              </a:ext>
            </a:extLst>
          </p:cNvPr>
          <p:cNvSpPr/>
          <p:nvPr/>
        </p:nvSpPr>
        <p:spPr>
          <a:xfrm>
            <a:off x="16684822" y="313322"/>
            <a:ext cx="1603178" cy="994940"/>
          </a:xfrm>
          <a:custGeom>
            <a:avLst/>
            <a:gdLst/>
            <a:ahLst/>
            <a:cxnLst/>
            <a:rect l="l" t="t" r="r" b="b"/>
            <a:pathLst>
              <a:path w="1603178" h="994940">
                <a:moveTo>
                  <a:pt x="0" y="0"/>
                </a:moveTo>
                <a:lnTo>
                  <a:pt x="1603178" y="0"/>
                </a:lnTo>
                <a:lnTo>
                  <a:pt x="1603178" y="994940"/>
                </a:lnTo>
                <a:lnTo>
                  <a:pt x="0" y="99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442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7504D3A-325B-9E18-7895-7005557C36F6}"/>
              </a:ext>
            </a:extLst>
          </p:cNvPr>
          <p:cNvSpPr/>
          <p:nvPr/>
        </p:nvSpPr>
        <p:spPr>
          <a:xfrm>
            <a:off x="2052410" y="1538752"/>
            <a:ext cx="14183179" cy="8978738"/>
          </a:xfrm>
          <a:custGeom>
            <a:avLst/>
            <a:gdLst/>
            <a:ahLst/>
            <a:cxnLst/>
            <a:rect l="l" t="t" r="r" b="b"/>
            <a:pathLst>
              <a:path w="14183179" h="8978738">
                <a:moveTo>
                  <a:pt x="0" y="0"/>
                </a:moveTo>
                <a:lnTo>
                  <a:pt x="14183180" y="0"/>
                </a:lnTo>
                <a:lnTo>
                  <a:pt x="14183180" y="8978739"/>
                </a:lnTo>
                <a:lnTo>
                  <a:pt x="0" y="897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8287" t="-4848" r="-2455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B869558-2803-9986-76F5-4C4C8DC2FF2C}"/>
              </a:ext>
            </a:extLst>
          </p:cNvPr>
          <p:cNvSpPr/>
          <p:nvPr/>
        </p:nvSpPr>
        <p:spPr>
          <a:xfrm rot="2700000">
            <a:off x="11829564" y="-86882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915C8AC-7E0D-B36E-539B-4BAA4A824802}"/>
              </a:ext>
            </a:extLst>
          </p:cNvPr>
          <p:cNvGrpSpPr/>
          <p:nvPr/>
        </p:nvGrpSpPr>
        <p:grpSpPr>
          <a:xfrm>
            <a:off x="13079443" y="404429"/>
            <a:ext cx="4558601" cy="755576"/>
            <a:chOff x="0" y="0"/>
            <a:chExt cx="6078134" cy="1007434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FB0BDD3-9958-75C2-C9E2-650381D085D1}"/>
                </a:ext>
              </a:extLst>
            </p:cNvPr>
            <p:cNvSpPr txBox="1"/>
            <p:nvPr/>
          </p:nvSpPr>
          <p:spPr>
            <a:xfrm>
              <a:off x="46951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F3474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9A3D744-A47A-B473-1461-AC1E48DA4539}"/>
                </a:ext>
              </a:extLst>
            </p:cNvPr>
            <p:cNvSpPr txBox="1"/>
            <p:nvPr/>
          </p:nvSpPr>
          <p:spPr>
            <a:xfrm>
              <a:off x="0" y="-38100"/>
              <a:ext cx="6031183" cy="104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0"/>
                </a:lnSpc>
              </a:pPr>
              <a:r>
                <a:rPr lang="en-US" sz="5000" b="1" spc="430">
                  <a:solidFill>
                    <a:srgbClr val="1D4D9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CIPAVD</a:t>
              </a: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1EA0696-A526-4045-A0A9-61FC29231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1520246"/>
            <a:ext cx="15163800" cy="85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0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801</Words>
  <Application>Microsoft Office PowerPoint</Application>
  <PresentationFormat>Personalizar</PresentationFormat>
  <Paragraphs>189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Raleway Bold</vt:lpstr>
      <vt:lpstr>Josefin Slab Italics</vt:lpstr>
      <vt:lpstr>Josefin Slab Bold</vt:lpstr>
      <vt:lpstr>Arial</vt:lpstr>
      <vt:lpstr>Calibri</vt:lpstr>
      <vt:lpstr>Josefin Slab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Apresentação_Manaus_ CIPAVD</dc:title>
  <dc:creator>flaviafks</dc:creator>
  <cp:lastModifiedBy>flaviafks</cp:lastModifiedBy>
  <cp:revision>5</cp:revision>
  <dcterms:created xsi:type="dcterms:W3CDTF">2006-08-16T00:00:00Z</dcterms:created>
  <dcterms:modified xsi:type="dcterms:W3CDTF">2025-12-10T12:23:19Z</dcterms:modified>
  <dc:identifier>DAG64RiIBZo</dc:identifier>
</cp:coreProperties>
</file>